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4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hagiya Singam E R" userId="a861d74faee97865" providerId="LiveId" clId="{0CFCAC4E-9475-4793-B1F7-CE5A86459DA4}"/>
    <pc:docChg chg="delSld modSld">
      <pc:chgData name="Azhagiya Singam E R" userId="a861d74faee97865" providerId="LiveId" clId="{0CFCAC4E-9475-4793-B1F7-CE5A86459DA4}" dt="2024-09-04T23:11:54.860" v="4" actId="207"/>
      <pc:docMkLst>
        <pc:docMk/>
      </pc:docMkLst>
      <pc:sldChg chg="modSp mod">
        <pc:chgData name="Azhagiya Singam E R" userId="a861d74faee97865" providerId="LiveId" clId="{0CFCAC4E-9475-4793-B1F7-CE5A86459DA4}" dt="2024-09-04T23:11:48.759" v="3" actId="207"/>
        <pc:sldMkLst>
          <pc:docMk/>
          <pc:sldMk cId="0" sldId="260"/>
        </pc:sldMkLst>
        <pc:spChg chg="mod">
          <ac:chgData name="Azhagiya Singam E R" userId="a861d74faee97865" providerId="LiveId" clId="{0CFCAC4E-9475-4793-B1F7-CE5A86459DA4}" dt="2024-09-04T23:11:48.759" v="3" actId="207"/>
          <ac:spMkLst>
            <pc:docMk/>
            <pc:sldMk cId="0" sldId="260"/>
            <ac:spMk id="195" creationId="{00000000-0000-0000-0000-000000000000}"/>
          </ac:spMkLst>
        </pc:spChg>
      </pc:sldChg>
      <pc:sldChg chg="del">
        <pc:chgData name="Azhagiya Singam E R" userId="a861d74faee97865" providerId="LiveId" clId="{0CFCAC4E-9475-4793-B1F7-CE5A86459DA4}" dt="2024-09-04T23:10:25.473" v="0" actId="47"/>
        <pc:sldMkLst>
          <pc:docMk/>
          <pc:sldMk cId="0" sldId="261"/>
        </pc:sldMkLst>
      </pc:sldChg>
      <pc:sldChg chg="del">
        <pc:chgData name="Azhagiya Singam E R" userId="a861d74faee97865" providerId="LiveId" clId="{0CFCAC4E-9475-4793-B1F7-CE5A86459DA4}" dt="2024-09-04T23:10:27.067" v="1" actId="47"/>
        <pc:sldMkLst>
          <pc:docMk/>
          <pc:sldMk cId="0" sldId="262"/>
        </pc:sldMkLst>
      </pc:sldChg>
      <pc:sldChg chg="del">
        <pc:chgData name="Azhagiya Singam E R" userId="a861d74faee97865" providerId="LiveId" clId="{0CFCAC4E-9475-4793-B1F7-CE5A86459DA4}" dt="2024-09-04T23:10:28.155" v="2" actId="47"/>
        <pc:sldMkLst>
          <pc:docMk/>
          <pc:sldMk cId="0" sldId="263"/>
        </pc:sldMkLst>
      </pc:sldChg>
      <pc:sldChg chg="modSp mod">
        <pc:chgData name="Azhagiya Singam E R" userId="a861d74faee97865" providerId="LiveId" clId="{0CFCAC4E-9475-4793-B1F7-CE5A86459DA4}" dt="2024-09-04T23:11:54.860" v="4" actId="207"/>
        <pc:sldMkLst>
          <pc:docMk/>
          <pc:sldMk cId="0" sldId="264"/>
        </pc:sldMkLst>
        <pc:spChg chg="mod">
          <ac:chgData name="Azhagiya Singam E R" userId="a861d74faee97865" providerId="LiveId" clId="{0CFCAC4E-9475-4793-B1F7-CE5A86459DA4}" dt="2024-09-04T23:11:54.860" v="4" actId="207"/>
          <ac:spMkLst>
            <pc:docMk/>
            <pc:sldMk cId="0" sldId="264"/>
            <ac:spMk id="2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n"/>
          <p:cNvSpPr txBox="1"/>
          <p:nvPr/>
        </p:nvSpPr>
        <p:spPr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5650" cy="3422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0" name="Google Shape;10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Char char="●"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Char char="○"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Char char="■"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Char char="●"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Char char="○"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n"/>
          <p:cNvSpPr txBox="1"/>
          <p:nvPr/>
        </p:nvSpPr>
        <p:spPr>
          <a:xfrm>
            <a:off x="0" y="8683625"/>
            <a:ext cx="297180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/>
          </a:p>
        </p:txBody>
      </p:sp>
      <p:sp>
        <p:nvSpPr>
          <p:cNvPr id="132" name="Google Shape;13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:notes"/>
          <p:cNvSpPr txBox="1"/>
          <p:nvPr/>
        </p:nvSpPr>
        <p:spPr>
          <a:xfrm>
            <a:off x="3884613" y="0"/>
            <a:ext cx="2967037" cy="452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:notes"/>
          <p:cNvSpPr txBox="1"/>
          <p:nvPr/>
        </p:nvSpPr>
        <p:spPr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:notes"/>
          <p:cNvSpPr txBox="1"/>
          <p:nvPr/>
        </p:nvSpPr>
        <p:spPr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:notes"/>
          <p:cNvSpPr txBox="1"/>
          <p:nvPr/>
        </p:nvSpPr>
        <p:spPr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:notes"/>
          <p:cNvSpPr txBox="1"/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:notes"/>
          <p:cNvSpPr txBox="1"/>
          <p:nvPr/>
        </p:nvSpPr>
        <p:spPr>
          <a:xfrm>
            <a:off x="1209675" y="693738"/>
            <a:ext cx="4438650" cy="3429000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/>
          </a:p>
        </p:txBody>
      </p:sp>
      <p:sp>
        <p:nvSpPr>
          <p:cNvPr id="148" name="Google Shape;148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:notes"/>
          <p:cNvSpPr txBox="1"/>
          <p:nvPr/>
        </p:nvSpPr>
        <p:spPr>
          <a:xfrm>
            <a:off x="3884613" y="0"/>
            <a:ext cx="2967037" cy="452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:notes"/>
          <p:cNvSpPr txBox="1"/>
          <p:nvPr/>
        </p:nvSpPr>
        <p:spPr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:notes"/>
          <p:cNvSpPr txBox="1"/>
          <p:nvPr/>
        </p:nvSpPr>
        <p:spPr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:notes"/>
          <p:cNvSpPr txBox="1"/>
          <p:nvPr/>
        </p:nvSpPr>
        <p:spPr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:notes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205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7c7620b195_0_0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5500" cy="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/>
          </a:p>
        </p:txBody>
      </p:sp>
      <p:sp>
        <p:nvSpPr>
          <p:cNvPr id="161" name="Google Shape;161;g27c7620b19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5500" cy="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27c7620b195_0_0:notes"/>
          <p:cNvSpPr txBox="1"/>
          <p:nvPr/>
        </p:nvSpPr>
        <p:spPr>
          <a:xfrm>
            <a:off x="3884613" y="0"/>
            <a:ext cx="2967000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7c7620b195_0_0:notes"/>
          <p:cNvSpPr txBox="1"/>
          <p:nvPr/>
        </p:nvSpPr>
        <p:spPr>
          <a:xfrm>
            <a:off x="3884613" y="8685213"/>
            <a:ext cx="2967000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g27c7620b195_0_0:notes"/>
          <p:cNvSpPr txBox="1"/>
          <p:nvPr/>
        </p:nvSpPr>
        <p:spPr>
          <a:xfrm>
            <a:off x="3884613" y="0"/>
            <a:ext cx="2970300" cy="4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g27c7620b195_0_0:notes"/>
          <p:cNvSpPr txBox="1"/>
          <p:nvPr/>
        </p:nvSpPr>
        <p:spPr>
          <a:xfrm>
            <a:off x="3884613" y="8685213"/>
            <a:ext cx="2970300" cy="4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27c7620b195_0_0:notes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27c7620b19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100" cy="42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g27c7620b19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/>
          </a:p>
        </p:txBody>
      </p:sp>
      <p:sp>
        <p:nvSpPr>
          <p:cNvPr id="174" name="Google Shape;17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3:notes"/>
          <p:cNvSpPr txBox="1"/>
          <p:nvPr/>
        </p:nvSpPr>
        <p:spPr>
          <a:xfrm>
            <a:off x="3884613" y="0"/>
            <a:ext cx="2967037" cy="452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:notes"/>
          <p:cNvSpPr txBox="1"/>
          <p:nvPr/>
        </p:nvSpPr>
        <p:spPr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:notes"/>
          <p:cNvSpPr txBox="1"/>
          <p:nvPr/>
        </p:nvSpPr>
        <p:spPr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3:notes"/>
          <p:cNvSpPr txBox="1"/>
          <p:nvPr/>
        </p:nvSpPr>
        <p:spPr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3:notes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205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1" name="Google Shape;1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/>
          </a:p>
        </p:txBody>
      </p:sp>
      <p:sp>
        <p:nvSpPr>
          <p:cNvPr id="186" name="Google Shape;18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5450" cy="4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4:notes"/>
          <p:cNvSpPr txBox="1"/>
          <p:nvPr/>
        </p:nvSpPr>
        <p:spPr>
          <a:xfrm>
            <a:off x="3884613" y="0"/>
            <a:ext cx="2967037" cy="452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4:notes"/>
          <p:cNvSpPr txBox="1"/>
          <p:nvPr/>
        </p:nvSpPr>
        <p:spPr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4:notes"/>
          <p:cNvSpPr txBox="1"/>
          <p:nvPr/>
        </p:nvSpPr>
        <p:spPr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4:notes"/>
          <p:cNvSpPr txBox="1"/>
          <p:nvPr/>
        </p:nvSpPr>
        <p:spPr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4:notes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205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7c7620b195_0_12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5500" cy="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/>
          </a:p>
        </p:txBody>
      </p:sp>
      <p:sp>
        <p:nvSpPr>
          <p:cNvPr id="242" name="Google Shape;242;g27c7620b195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5500" cy="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g27c7620b195_0_12:notes"/>
          <p:cNvSpPr txBox="1"/>
          <p:nvPr/>
        </p:nvSpPr>
        <p:spPr>
          <a:xfrm>
            <a:off x="3884613" y="0"/>
            <a:ext cx="2967000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27c7620b195_0_12:notes"/>
          <p:cNvSpPr txBox="1"/>
          <p:nvPr/>
        </p:nvSpPr>
        <p:spPr>
          <a:xfrm>
            <a:off x="3884613" y="8685213"/>
            <a:ext cx="2967000" cy="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27c7620b195_0_12:notes"/>
          <p:cNvSpPr txBox="1"/>
          <p:nvPr/>
        </p:nvSpPr>
        <p:spPr>
          <a:xfrm>
            <a:off x="3884613" y="0"/>
            <a:ext cx="2970300" cy="4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09/27/12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g27c7620b195_0_12:notes"/>
          <p:cNvSpPr txBox="1"/>
          <p:nvPr/>
        </p:nvSpPr>
        <p:spPr>
          <a:xfrm>
            <a:off x="3884613" y="8685213"/>
            <a:ext cx="2970300" cy="4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g27c7620b195_0_12:notes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g27c7620b195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100" cy="42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Times New Roman"/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9" name="Google Shape;249;g27c7620b19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19613" cy="822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 rot="5400000">
            <a:off x="4656932" y="2096294"/>
            <a:ext cx="5991225" cy="205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 rot="5400000">
            <a:off x="469106" y="116681"/>
            <a:ext cx="5991225" cy="6015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5425" cy="451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○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2"/>
          </p:nvPr>
        </p:nvSpPr>
        <p:spPr>
          <a:xfrm>
            <a:off x="4645025" y="1600200"/>
            <a:ext cx="4035425" cy="451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○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●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■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■"/>
              <a:defRPr sz="1600"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●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■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■"/>
              <a:defRPr sz="1600"/>
            </a:lvl9pPr>
          </a:lstStyle>
          <a:p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/>
            </a:lvl9pPr>
          </a:lstStyle>
          <a:p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Google Shape;117;p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19613" cy="822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title"/>
          </p:nvPr>
        </p:nvSpPr>
        <p:spPr>
          <a:xfrm rot="5400000">
            <a:off x="4656932" y="2096294"/>
            <a:ext cx="5991225" cy="2055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body" idx="1"/>
          </p:nvPr>
        </p:nvSpPr>
        <p:spPr>
          <a:xfrm rot="5400000">
            <a:off x="469106" y="116681"/>
            <a:ext cx="5991225" cy="6015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5425" cy="451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○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5025" y="1600200"/>
            <a:ext cx="4035425" cy="451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●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○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○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●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■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■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●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■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○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■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Calibri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/>
          <p:nvPr/>
        </p:nvSpPr>
        <p:spPr>
          <a:xfrm>
            <a:off x="457200" y="6246813"/>
            <a:ext cx="2122488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"/>
          <p:cNvSpPr txBox="1"/>
          <p:nvPr/>
        </p:nvSpPr>
        <p:spPr>
          <a:xfrm>
            <a:off x="3127375" y="6246813"/>
            <a:ext cx="289242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"/>
          <p:cNvSpPr txBox="1">
            <a:spLocks noGrp="1"/>
          </p:cNvSpPr>
          <p:nvPr>
            <p:ph type="sldNum" idx="12"/>
          </p:nvPr>
        </p:nvSpPr>
        <p:spPr>
          <a:xfrm>
            <a:off x="6556375" y="6246813"/>
            <a:ext cx="2116138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215900" marR="0" lvl="0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00" marR="0" lvl="1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215900" marR="0" lvl="2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215900" marR="0" lvl="3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5900" marR="0" lvl="4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15900" marR="0" lvl="5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15900" marR="0" lvl="6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15900" marR="0" lvl="7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5900" marR="0" lvl="8" indent="-2159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Noto Sans Symbols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15900" lvl="0" indent="-21590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Char char="●"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Char char="○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■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●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○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Char char="■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3124200" y="6308725"/>
            <a:ext cx="289560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27250" cy="358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gcf.cchem.berkeley.edu/chem260+29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gcf.cchem.berkeley.edu/chem260+29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gcf.cchem.berkeley.edu/chem260+29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gcf.cchem.berkeley.edu/chem260+29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/>
          <p:nvPr/>
        </p:nvSpPr>
        <p:spPr>
          <a:xfrm>
            <a:off x="457200" y="533400"/>
            <a:ext cx="8434388" cy="106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Times New Roman"/>
              <a:buNone/>
            </a:pPr>
            <a:r>
              <a:rPr lang="en-GB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Molecular Graphics and Computation Facility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6666FF"/>
              </a:buClr>
              <a:buSzPts val="800"/>
              <a:buFont typeface="Times New Roman"/>
              <a:buNone/>
            </a:pPr>
            <a:r>
              <a:rPr lang="en-GB" sz="3200" b="0" i="0" u="none" strike="noStrike" cap="none" dirty="0">
                <a:solidFill>
                  <a:srgbClr val="6666FF"/>
                </a:solidFill>
                <a:latin typeface="Arial"/>
                <a:ea typeface="Arial"/>
                <a:cs typeface="Arial"/>
                <a:sym typeface="Arial"/>
              </a:rPr>
              <a:t>https://mgcf.cchem.berkeley.edu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 txBox="1"/>
          <p:nvPr/>
        </p:nvSpPr>
        <p:spPr>
          <a:xfrm>
            <a:off x="4395478" y="2031099"/>
            <a:ext cx="4629900" cy="33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>
              <a:buSzPts val="900"/>
            </a:pPr>
            <a:r>
              <a:rPr lang="en-GB" sz="3200" dirty="0" err="1">
                <a:solidFill>
                  <a:srgbClr val="222222"/>
                </a:solidFill>
                <a:highlight>
                  <a:srgbClr val="FFFFFF"/>
                </a:highlight>
              </a:rPr>
              <a:t>Dr.</a:t>
            </a:r>
            <a:r>
              <a:rPr lang="en-GB" sz="3200" dirty="0">
                <a:solidFill>
                  <a:srgbClr val="222222"/>
                </a:solidFill>
                <a:highlight>
                  <a:srgbClr val="FFFFFF"/>
                </a:highlight>
              </a:rPr>
              <a:t> Azhagiya </a:t>
            </a:r>
            <a:r>
              <a:rPr lang="en-GB" sz="3200" b="1" dirty="0">
                <a:solidFill>
                  <a:srgbClr val="222222"/>
                </a:solidFill>
                <a:highlight>
                  <a:srgbClr val="FFFFFF"/>
                </a:highlight>
              </a:rPr>
              <a:t>Singam</a:t>
            </a:r>
            <a:endParaRPr lang="en-GB" sz="3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lang="en-GB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Dr.</a:t>
            </a:r>
            <a:r>
              <a:rPr lang="en-GB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3200" b="1" i="0" u="none" strike="noStrike" cap="none" dirty="0">
                <a:solidFill>
                  <a:srgbClr val="000000"/>
                </a:solidFill>
              </a:rPr>
              <a:t>Dave</a:t>
            </a:r>
            <a:r>
              <a:rPr lang="en-GB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Small</a:t>
            </a: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FFFFFF"/>
              </a:buClr>
              <a:buSzPts val="900"/>
            </a:pPr>
            <a:r>
              <a:rPr lang="en-GB" sz="36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Dr.</a:t>
            </a:r>
            <a:r>
              <a:rPr lang="en-GB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3600" b="1" dirty="0"/>
              <a:t>Kathy</a:t>
            </a:r>
            <a:r>
              <a:rPr lang="en-GB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Durkin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Times New Roman"/>
              <a:buNone/>
            </a:pP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Times New Roman"/>
              <a:buNone/>
            </a:pPr>
            <a:r>
              <a:rPr lang="en-GB" sz="3600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mgcf@berkeley.edu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Times New Roman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lang="en-GB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175 Tan Hall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 descr="A blue and purple blanket&#10;&#10;Description automatically generated">
            <a:extLst>
              <a:ext uri="{FF2B5EF4-FFF2-40B4-BE49-F238E27FC236}">
                <a16:creationId xmlns:a16="http://schemas.microsoft.com/office/drawing/2014/main" id="{3DFFB979-633C-EB89-4B3E-6934702BE8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20"/>
          <a:stretch/>
        </p:blipFill>
        <p:spPr>
          <a:xfrm>
            <a:off x="248141" y="1815025"/>
            <a:ext cx="3724092" cy="40816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B3F629A-2CDD-AC29-8E8E-931E48DEDBAE}"/>
              </a:ext>
            </a:extLst>
          </p:cNvPr>
          <p:cNvSpPr txBox="1"/>
          <p:nvPr/>
        </p:nvSpPr>
        <p:spPr>
          <a:xfrm>
            <a:off x="568989" y="5809873"/>
            <a:ext cx="400301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713232">
              <a:spcAft>
                <a:spcPts val="600"/>
              </a:spcAf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Vitamin D Binding protein in water box</a:t>
            </a:r>
          </a:p>
          <a:p>
            <a:pPr defTabSz="713232">
              <a:spcAft>
                <a:spcPts val="600"/>
              </a:spcAf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PDB code: 1J78</a:t>
            </a:r>
          </a:p>
          <a:p>
            <a:pPr defTabSz="713232">
              <a:spcAft>
                <a:spcPts val="600"/>
              </a:spcAf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Rendered in VDM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/>
          <p:nvPr/>
        </p:nvSpPr>
        <p:spPr>
          <a:xfrm>
            <a:off x="192775" y="306825"/>
            <a:ext cx="8504100" cy="1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Chem260/295 – MGCF Computation Project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700"/>
              <a:buFont typeface="Times New Roman"/>
              <a:buNone/>
            </a:pPr>
            <a:r>
              <a:rPr lang="en-GB" sz="2800" u="sng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https://mgcf.cchem.berkeley.edu/chem260+295</a:t>
            </a:r>
            <a:endParaRPr sz="2800" b="0" i="0" u="none" strike="noStrike" cap="none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58" name="Google Shape;158;p26"/>
          <p:cNvSpPr txBox="1"/>
          <p:nvPr/>
        </p:nvSpPr>
        <p:spPr>
          <a:xfrm>
            <a:off x="578700" y="2245150"/>
            <a:ext cx="7986600" cy="3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900" dirty="0">
                <a:solidFill>
                  <a:schemeClr val="dk1"/>
                </a:solidFill>
              </a:rPr>
              <a:t>September (Chem 200): 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b="1" dirty="0">
                <a:solidFill>
                  <a:schemeClr val="dk1"/>
                </a:solidFill>
              </a:rPr>
              <a:t>Sign up for in person training (today!) </a:t>
            </a:r>
            <a:r>
              <a:rPr lang="en-GB" sz="2900" dirty="0">
                <a:solidFill>
                  <a:schemeClr val="dk1"/>
                </a:solidFill>
              </a:rPr>
              <a:t>Link will be sent to your </a:t>
            </a:r>
            <a:r>
              <a:rPr lang="en-GB" sz="2900" dirty="0" err="1">
                <a:solidFill>
                  <a:schemeClr val="dk1"/>
                </a:solidFill>
              </a:rPr>
              <a:t>bmail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3 hour session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Sessions available: M, W, F 9am-noon, 1-4pm, Tu, Th 1-4pm. Sept 9-13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Groups of about 10 people</a:t>
            </a:r>
            <a:endParaRPr sz="2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/>
          <p:nvPr/>
        </p:nvSpPr>
        <p:spPr>
          <a:xfrm>
            <a:off x="192775" y="306825"/>
            <a:ext cx="8504100" cy="1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Chem260/295 – MGCF Computation Project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700"/>
              <a:buFont typeface="Times New Roman"/>
              <a:buNone/>
            </a:pPr>
            <a:r>
              <a:rPr lang="en-GB" sz="2800" u="sng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https://mgcf.cchem.berkeley.edu/chem260+295</a:t>
            </a:r>
            <a:endParaRPr sz="2800" b="0" i="0" u="none" strike="noStrike" cap="none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71" name="Google Shape;171;p27"/>
          <p:cNvSpPr txBox="1"/>
          <p:nvPr/>
        </p:nvSpPr>
        <p:spPr>
          <a:xfrm>
            <a:off x="578700" y="2245150"/>
            <a:ext cx="7986600" cy="39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900" dirty="0">
                <a:solidFill>
                  <a:schemeClr val="dk1"/>
                </a:solidFill>
              </a:rPr>
              <a:t>September (Chem 200): 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b="1" dirty="0">
                <a:solidFill>
                  <a:schemeClr val="dk1"/>
                </a:solidFill>
              </a:rPr>
              <a:t>Sign up for in person training (today!)</a:t>
            </a:r>
            <a:r>
              <a:rPr lang="en-GB" sz="2900" dirty="0">
                <a:solidFill>
                  <a:schemeClr val="dk1"/>
                </a:solidFill>
              </a:rPr>
              <a:t>. 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Do our prelab.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Come for in person training (north side 175 Tan Hall.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Try remote login to MGCF. 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Zoom office hours for help and/or email us for individual meetings.</a:t>
            </a:r>
            <a:endParaRPr sz="2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 txBox="1"/>
          <p:nvPr/>
        </p:nvSpPr>
        <p:spPr>
          <a:xfrm>
            <a:off x="228600" y="228600"/>
            <a:ext cx="8763000" cy="6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imes New Roman"/>
              <a:buNone/>
            </a:pPr>
            <a:endParaRPr sz="1800" b="0" i="0" u="none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600"/>
              <a:buFont typeface="Times New Roman"/>
              <a:buNone/>
            </a:pPr>
            <a:r>
              <a:rPr lang="en-GB" sz="2400" b="0" i="0" u="none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Tutorials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Linux bootcamp: (5-10 minutes)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GB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Modeling</a:t>
            </a: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organic molecule: minimization, coordinate scan, conformational search, Boltzmann distribution, experimental data (30-40 minutes - molecular mechanics)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DFT on inorganic complex: optimization, visualize MO’s, IR spectra; calculate free energy of reaction (15-30 minutes – using quantum mechanics)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Times New Roman"/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Optional tutorials based on your interest (30-90 minutes):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DFT search for SN2 transition state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Ligand docking to protein, Molecular Dynamics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Materials Science - Periodic Cell, MOF, Powder Diffraction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/>
          <p:nvPr/>
        </p:nvSpPr>
        <p:spPr>
          <a:xfrm>
            <a:off x="438150" y="454025"/>
            <a:ext cx="8504100" cy="15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Chem260/295 – MGCF Computation Project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700"/>
              <a:buFont typeface="Times New Roman"/>
              <a:buNone/>
            </a:pPr>
            <a:r>
              <a:rPr lang="en-GB" sz="2800" b="0" i="0" u="sng" strike="noStrike" cap="none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https://mgcf.cchem.berkeley.edu/chem260+295</a:t>
            </a:r>
            <a:endParaRPr sz="2800" b="0" i="0" u="none" strike="noStrike" cap="none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endParaRPr sz="24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Calibri"/>
              <a:buNone/>
            </a:pPr>
            <a:r>
              <a:rPr lang="en-GB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400"/>
              <a:buFont typeface="Times New Roman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9"/>
          <p:cNvSpPr txBox="1"/>
          <p:nvPr/>
        </p:nvSpPr>
        <p:spPr>
          <a:xfrm>
            <a:off x="674750" y="1729825"/>
            <a:ext cx="7545000" cy="46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-GB" sz="2600" dirty="0">
                <a:solidFill>
                  <a:schemeClr val="dk1"/>
                </a:solidFill>
              </a:rPr>
              <a:t>Week 6: Proposal (1-2p). About your research! Earlier is fine if you are already in a group. Due (</a:t>
            </a:r>
            <a:r>
              <a:rPr lang="en-GB" sz="2600" dirty="0" err="1">
                <a:solidFill>
                  <a:schemeClr val="dk1"/>
                </a:solidFill>
              </a:rPr>
              <a:t>approx</a:t>
            </a:r>
            <a:r>
              <a:rPr lang="en-GB" sz="2600" dirty="0">
                <a:solidFill>
                  <a:schemeClr val="dk1"/>
                </a:solidFill>
              </a:rPr>
              <a:t>) 10/18. </a:t>
            </a:r>
            <a:endParaRPr sz="26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dirty="0">
                <a:solidFill>
                  <a:schemeClr val="dk1"/>
                </a:solidFill>
              </a:rPr>
              <a:t>We will invite you to individual meetings to discuss.</a:t>
            </a:r>
            <a:endParaRPr sz="26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dirty="0">
              <a:solidFill>
                <a:schemeClr val="dk1"/>
              </a:solidFill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-GB" sz="2600" dirty="0">
                <a:solidFill>
                  <a:schemeClr val="dk1"/>
                </a:solidFill>
              </a:rPr>
              <a:t>Weeks 7-14: Work on your project! </a:t>
            </a:r>
            <a:endParaRPr sz="2600" dirty="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dirty="0">
                <a:solidFill>
                  <a:schemeClr val="dk1"/>
                </a:solidFill>
              </a:rPr>
              <a:t> </a:t>
            </a:r>
            <a:endParaRPr sz="2600" dirty="0">
              <a:solidFill>
                <a:schemeClr val="lt1"/>
              </a:solidFill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-GB" sz="2600" dirty="0">
                <a:solidFill>
                  <a:schemeClr val="dk1"/>
                </a:solidFill>
              </a:rPr>
              <a:t>Week 14: Report (3-5 pages). Due (12/6) last day of classes</a:t>
            </a:r>
            <a:endParaRPr sz="26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14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3"/>
          <p:cNvSpPr/>
          <p:nvPr/>
        </p:nvSpPr>
        <p:spPr>
          <a:xfrm>
            <a:off x="192775" y="306825"/>
            <a:ext cx="8504100" cy="18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Chem260/295 – MGCF Computation Project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700"/>
              <a:buFont typeface="Times New Roman"/>
              <a:buNone/>
            </a:pPr>
            <a:r>
              <a:rPr lang="en-GB" sz="2800" b="0" i="0" u="sng" strike="noStrike" cap="none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https://mgcf.cchem.berkeley.edu/chem260+295</a:t>
            </a:r>
            <a:endParaRPr sz="2800" b="0" i="0" u="none" strike="noStrike" cap="none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252" name="Google Shape;252;p33"/>
          <p:cNvSpPr txBox="1"/>
          <p:nvPr/>
        </p:nvSpPr>
        <p:spPr>
          <a:xfrm>
            <a:off x="578700" y="2245150"/>
            <a:ext cx="7986600" cy="3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900" dirty="0">
                <a:solidFill>
                  <a:schemeClr val="dk1"/>
                </a:solidFill>
              </a:rPr>
              <a:t>September (Chem 200): 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b="1" dirty="0">
                <a:solidFill>
                  <a:schemeClr val="dk1"/>
                </a:solidFill>
              </a:rPr>
              <a:t>Sign up for in person training (today!)</a:t>
            </a:r>
            <a:r>
              <a:rPr lang="en-GB" sz="2900" dirty="0">
                <a:solidFill>
                  <a:schemeClr val="dk1"/>
                </a:solidFill>
              </a:rPr>
              <a:t>. Link will be sent to your </a:t>
            </a:r>
            <a:r>
              <a:rPr lang="en-GB" sz="2900" dirty="0" err="1">
                <a:solidFill>
                  <a:schemeClr val="dk1"/>
                </a:solidFill>
              </a:rPr>
              <a:t>bmail</a:t>
            </a:r>
            <a:r>
              <a:rPr lang="en-GB" sz="2900" dirty="0">
                <a:solidFill>
                  <a:schemeClr val="dk1"/>
                </a:solidFill>
              </a:rPr>
              <a:t>.  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3 hour session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Sessions available: M, W, F 9am-noon, 1-4pm, Tu, Th 1-4pm. Sept 9-13.</a:t>
            </a:r>
            <a:endParaRPr sz="2900" dirty="0">
              <a:solidFill>
                <a:schemeClr val="dk1"/>
              </a:solidFill>
            </a:endParaRPr>
          </a:p>
          <a:p>
            <a:pPr marL="457200" lvl="0" indent="-596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GB" sz="2900" dirty="0">
                <a:solidFill>
                  <a:schemeClr val="dk1"/>
                </a:solidFill>
              </a:rPr>
              <a:t>Groups of about 10 people</a:t>
            </a:r>
            <a:endParaRPr sz="2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454</Words>
  <Application>Microsoft Office PowerPoint</Application>
  <PresentationFormat>On-screen Show (4:3)</PresentationFormat>
  <Paragraphs>102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Noto Sans Symbols</vt:lpstr>
      <vt:lpstr>Times New Roman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Azhagiya Singam E R</dc:creator>
  <cp:lastModifiedBy>Azhagiya Singam E R</cp:lastModifiedBy>
  <cp:revision>10</cp:revision>
  <dcterms:modified xsi:type="dcterms:W3CDTF">2024-09-04T23:11:58Z</dcterms:modified>
</cp:coreProperties>
</file>